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Source Sans Pro SemiBold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Source Sans Pr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SemiBold-regular.fntdata"/><Relationship Id="rId47" Type="http://schemas.openxmlformats.org/officeDocument/2006/relationships/slide" Target="slides/slide42.xml"/><Relationship Id="rId49" Type="http://schemas.openxmlformats.org/officeDocument/2006/relationships/font" Target="fonts/SourceSansPro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SansPro-italic.fntdata"/><Relationship Id="rId61" Type="http://schemas.openxmlformats.org/officeDocument/2006/relationships/font" Target="fonts/SourceSansPro-bold.fntdata"/><Relationship Id="rId20" Type="http://schemas.openxmlformats.org/officeDocument/2006/relationships/slide" Target="slides/slide15.xml"/><Relationship Id="rId63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SemiBold-boldItalic.fntdata"/><Relationship Id="rId50" Type="http://schemas.openxmlformats.org/officeDocument/2006/relationships/font" Target="fonts/SourceSansProSemiBold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7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thods.18f.gov/discover/design-studio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244a856e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244a856e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fa382c7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fa382c7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Thanks to everyone who participated in the 2 design studios we held!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used this  sketching based brainstorming process to create a shared understanding of design problems and possible solutions to an effective account page for login.gov.</a:t>
            </a:r>
            <a:r>
              <a:rPr lang="en" sz="20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18F Design Studio process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https://methods.18f.gov/discover/design-studio/</a:t>
            </a:r>
            <a:endParaRPr strike="sng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c4203ea2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c4203ea2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6da905d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6da905d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we started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6da905d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6da905d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team brainstormed ideas over two sessions</a:t>
            </a:r>
            <a:endParaRPr sz="1400">
              <a:solidFill>
                <a:srgbClr val="5B616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 strike="sngStrike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 strike="sngStrike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 strike="sngStrike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 strike="sngStrike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The questions we sought to answer with our sketches in the design studio  - 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How might we design an experience that makes it easy for someone to </a:t>
            </a:r>
            <a:r>
              <a:rPr lang="en" sz="1000" u="sng">
                <a:latin typeface="Helvetica Neue"/>
                <a:ea typeface="Helvetica Neue"/>
                <a:cs typeface="Helvetica Neue"/>
                <a:sym typeface="Helvetica Neue"/>
              </a:rPr>
              <a:t>understand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what the login.gov account page is for and guide them to </a:t>
            </a:r>
            <a:r>
              <a:rPr lang="en" sz="1000" u="sng"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their information? 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6da905d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6da905d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ideas from the Design Studios were refined into Design X and Y. We shared these designs along with the original design [Design z] to all participants of our usability tests.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6dc410b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6dc410b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Annie, Danielle, Julia, Mitchell, Zach, Tiffany and Kenny observed and helped find patterns in behavior from our research participants.  From 18F Ashley Owens and Dave Luetger also joined the sessions. </a:t>
            </a:r>
            <a:b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key takeaway is that while </a:t>
            </a: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participants liked aspects of all three designs they found it easiest to understand the purpose of the page and update their information with the side nav in Design X.</a:t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 are some more top level insights.</a:t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f5fbbb96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f5fbbb96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</a:t>
            </a:r>
            <a:r>
              <a:rPr lang="en"/>
              <a:t> liked the simplicity of our current design but felt there was too much content for one page.</a:t>
            </a:r>
            <a:endParaRPr b="1" sz="2800">
              <a:solidFill>
                <a:srgbClr val="00BFE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“Kinda nice having it all on one; all your information on one page. I’m seeing your account, email, looks like I have some options to update - some authentication options.”</a:t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dc410b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dc410b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(The design) was okay, but it was a little tedious going through all of (the sections of content).” 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6dc410b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6dc410b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People liked how this design looked but felt it was hard to use.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6dc410b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6dc410b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 strike="sngStrike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strike="sngStrike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“So initial impressions is, this page is not nearly as accessible as (Design X). </a:t>
            </a: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certain things, you may not even know how to get to it.”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strike="sngStrike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“So there's links up here. So there's nothing else on this page. </a:t>
            </a: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was kind of expecting it more to be on this page.”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44a856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44a856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quickly </a:t>
            </a:r>
            <a:r>
              <a:rPr lang="en"/>
              <a:t>cover</a:t>
            </a:r>
            <a:r>
              <a:rPr lang="en"/>
              <a:t> our process, what we learned and next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6dc410b4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6dc410b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People felt this design was easiest to understand and use.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Duplicate ways to access content from the side nav and main page makes it easy to change your information on the site. </a:t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6dc410b4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6dc410b4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“...</a:t>
            </a: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think it was the most efficient and it looks to me as the cleanest implementation of how the design should be laid out.”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6dc410b4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6dc410b4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50% of participants commented on the design x and y which added some content explaining what what login.gov was about. </a:t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“I like how it has more of an explanation of what is at the top.”</a:t>
            </a:r>
            <a:endParaRPr sz="1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“Clean design, banner explains what it is.”</a:t>
            </a:r>
            <a:endParaRPr sz="1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6dc410b4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6dc410b4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like how it has more of an explanation of what is at the top.”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“Clean design, banner explains what it is.”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c4203ea23_2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c4203ea23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underway -  collaboration between Ben, Julia, Mitchell and Zach to use what we learned from the research to inform an updated design that balances feature updates with </a:t>
            </a:r>
            <a:r>
              <a:rPr lang="en"/>
              <a:t>difficulty</a:t>
            </a:r>
            <a:r>
              <a:rPr lang="en"/>
              <a:t> of </a:t>
            </a:r>
            <a:r>
              <a:rPr lang="en"/>
              <a:t>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will be demoing these concepts during the demo later today.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244a856e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244a856e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c4203ea2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c4203ea2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fa382c7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fa382c7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fa382c7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fa382c7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“Sign in with your government employee ID” and made them question if they were in the right place </a:t>
            </a:r>
            <a:endParaRPr sz="1200"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PIV/CAC confused the general public who had never heard these words which are commonplace to people in government.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Security Keys and backup codes were the methods that were understood the least. Participants commented that 2FA with sms as the authentication method they were most familiar with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6da905d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6da905d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244a856e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244a856e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c4203ea2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c4203ea2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6dc410b4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6dc410b4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6dc410b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6dc410b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50% commented on it when it was present in a design and its absence when it was not present.  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6dc410b4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86dc410b4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[Email at the top of the screen] “tells me who I am.”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“‘Welcome Betsy Ross’- Cute!” [looking at the welcome text in the upper right by the email address.]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6dc410b4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6dc410b4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6dc410b4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6dc410b4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75</a:t>
            </a: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% of participants expressed this. 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Opportunity to add phone #numbers  to account details and SMS content on the Authentication page.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6dc410b4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6dc410b4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would definitely not be clear to me that I would come [to the authentication page] to change the phone number. SMS will probably be a little bit more clear. Like, that's the method. Phone number is a particular device, but not the method of authentication.</a:t>
            </a:r>
            <a:endParaRPr sz="22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6dc410b4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86dc410b4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“Connected accounts” might be a clearer way to explain the linked accounts to other government website services.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6dc410b4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86dc410b4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6dc410b4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6dc410b4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244a856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244a856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purpose of this study was t</a:t>
            </a: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help </a:t>
            </a:r>
            <a:r>
              <a:rPr b="1" lang="en" sz="1200" u="sng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Users</a:t>
            </a: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quickly update account </a:t>
            </a: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1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nformation and authentication methods on their login.gov account page. </a:t>
            </a:r>
            <a:endParaRPr sz="1200">
              <a:solidFill>
                <a:srgbClr val="5B616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strike="sng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6dc410b4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6dc410b4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should consider making “Delete Account”  accessible but less prominent.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6dc410b4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6dc410b4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6dc410b4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6dc410b4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c4203ea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c4203ea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wanted to know if End Users could easily understand, navigate and update their information on the account page. 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c4203ea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c4203ea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f5fbbb9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f5fbbb9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answer our research questions we did a mix of moderated and unmoderated usability tests. </a:t>
            </a:r>
            <a:b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 participants completed the same tasks and answered questions about their experience on three variations on account page designs. </a:t>
            </a:r>
            <a:b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oderated means that we were speaking to them over videochat and watching them use the designs through a screenshare.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c4203ea2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c4203ea2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Unmoderated tests means end users recorded themselves going through the tasks on their own and we reviewed the video </a:t>
            </a:r>
            <a:r>
              <a:rPr lang="en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asynchronously.  </a:t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c4203ea2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c4203ea2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pecifically we were looking for people who had a diversity of incomes , equal gender representation and people whose age matches the most frequent visitors of  the account page - 25-35, 35-45 and 60-65+.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0.png"/><Relationship Id="rId21" Type="http://schemas.openxmlformats.org/officeDocument/2006/relationships/image" Target="../media/image21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fontawesome.com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26" Type="http://schemas.openxmlformats.org/officeDocument/2006/relationships/image" Target="../media/image32.png"/><Relationship Id="rId25" Type="http://schemas.openxmlformats.org/officeDocument/2006/relationships/image" Target="../media/image25.png"/><Relationship Id="rId28" Type="http://schemas.openxmlformats.org/officeDocument/2006/relationships/image" Target="../media/image26.png"/><Relationship Id="rId27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29" Type="http://schemas.openxmlformats.org/officeDocument/2006/relationships/image" Target="../media/image27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31" Type="http://schemas.openxmlformats.org/officeDocument/2006/relationships/image" Target="../media/image24.png"/><Relationship Id="rId30" Type="http://schemas.openxmlformats.org/officeDocument/2006/relationships/image" Target="../media/image30.png"/><Relationship Id="rId11" Type="http://schemas.openxmlformats.org/officeDocument/2006/relationships/image" Target="../media/image15.png"/><Relationship Id="rId33" Type="http://schemas.openxmlformats.org/officeDocument/2006/relationships/image" Target="../media/image35.png"/><Relationship Id="rId10" Type="http://schemas.openxmlformats.org/officeDocument/2006/relationships/image" Target="../media/image8.png"/><Relationship Id="rId32" Type="http://schemas.openxmlformats.org/officeDocument/2006/relationships/image" Target="../media/image29.png"/><Relationship Id="rId13" Type="http://schemas.openxmlformats.org/officeDocument/2006/relationships/image" Target="../media/image14.png"/><Relationship Id="rId35" Type="http://schemas.openxmlformats.org/officeDocument/2006/relationships/image" Target="../media/image31.png"/><Relationship Id="rId12" Type="http://schemas.openxmlformats.org/officeDocument/2006/relationships/image" Target="../media/image6.png"/><Relationship Id="rId34" Type="http://schemas.openxmlformats.org/officeDocument/2006/relationships/image" Target="../media/image34.png"/><Relationship Id="rId15" Type="http://schemas.openxmlformats.org/officeDocument/2006/relationships/image" Target="../media/image17.png"/><Relationship Id="rId14" Type="http://schemas.openxmlformats.org/officeDocument/2006/relationships/image" Target="../media/image11.png"/><Relationship Id="rId17" Type="http://schemas.openxmlformats.org/officeDocument/2006/relationships/image" Target="../media/image13.png"/><Relationship Id="rId16" Type="http://schemas.openxmlformats.org/officeDocument/2006/relationships/image" Target="../media/image5.png"/><Relationship Id="rId19" Type="http://schemas.openxmlformats.org/officeDocument/2006/relationships/image" Target="../media/image19.png"/><Relationship Id="rId18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Dark" type="title">
  <p:cSld name="TITLE">
    <p:bg>
      <p:bgPr>
        <a:solidFill>
          <a:srgbClr val="112E5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1050" y="2175450"/>
            <a:ext cx="82419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400"/>
              <a:buFont typeface="Source Sans Pro SemiBold"/>
              <a:buNone/>
              <a:defRPr b="0" sz="2400">
                <a:solidFill>
                  <a:srgbClr val="00BFE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3964475"/>
            <a:ext cx="9144000" cy="11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000" y="4436425"/>
            <a:ext cx="1836424" cy="2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- Dark" type="twoColTx">
  <p:cSld name="TITLE_AND_TWO_COLUMNS">
    <p:bg>
      <p:bgPr>
        <a:solidFill>
          <a:srgbClr val="112E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464600" y="1152475"/>
            <a:ext cx="38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32400" y="1152475"/>
            <a:ext cx="38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- Bright">
  <p:cSld name="TITLE_AND_TWO_COLUMNS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64600" y="1152475"/>
            <a:ext cx="38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4832400" y="1152475"/>
            <a:ext cx="38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- Dark" type="titleOnly">
  <p:cSld name="TITLE_ONLY">
    <p:bg>
      <p:bgPr>
        <a:solidFill>
          <a:srgbClr val="112E5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64600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3373484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3" type="body"/>
          </p:nvPr>
        </p:nvSpPr>
        <p:spPr>
          <a:xfrm>
            <a:off x="6282369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- Bright">
  <p:cSld name="TITLE_ONLY_1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64600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3373484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3" type="body"/>
          </p:nvPr>
        </p:nvSpPr>
        <p:spPr>
          <a:xfrm>
            <a:off x="6282369" y="1152475"/>
            <a:ext cx="23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oints - Dark">
  <p:cSld name="CUSTOM_2">
    <p:bg>
      <p:bgPr>
        <a:solidFill>
          <a:srgbClr val="112E5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64600" y="2065125"/>
            <a:ext cx="3846900" cy="27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2065125"/>
            <a:ext cx="3846900" cy="27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487518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8712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0737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oints - Bright">
  <p:cSld name="CUSTOM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6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81692" y="2065125"/>
            <a:ext cx="3846900" cy="27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843794" y="2065125"/>
            <a:ext cx="3846900" cy="27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>
            <a:off x="487518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8712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0737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- Dark">
  <p:cSld name="ONE_COLUMN_TEXT">
    <p:bg>
      <p:bgPr>
        <a:solidFill>
          <a:srgbClr val="112E5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64600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3373487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3" type="body"/>
          </p:nvPr>
        </p:nvSpPr>
        <p:spPr>
          <a:xfrm>
            <a:off x="6282375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416269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325144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412319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3212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List - Bright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3600">
              <a:solidFill>
                <a:srgbClr val="00BFE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829100" y="2673225"/>
            <a:ext cx="14037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2359300" y="2673225"/>
            <a:ext cx="14037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3" type="body"/>
          </p:nvPr>
        </p:nvSpPr>
        <p:spPr>
          <a:xfrm>
            <a:off x="3889500" y="2673225"/>
            <a:ext cx="14037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4" type="body"/>
          </p:nvPr>
        </p:nvSpPr>
        <p:spPr>
          <a:xfrm>
            <a:off x="5419700" y="2673225"/>
            <a:ext cx="14037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5" type="body"/>
          </p:nvPr>
        </p:nvSpPr>
        <p:spPr>
          <a:xfrm>
            <a:off x="6949900" y="2673225"/>
            <a:ext cx="14037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8"/>
          <p:cNvSpPr/>
          <p:nvPr/>
        </p:nvSpPr>
        <p:spPr>
          <a:xfrm>
            <a:off x="829100" y="1789525"/>
            <a:ext cx="42600" cy="21375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2359300" y="1789525"/>
            <a:ext cx="42600" cy="21375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889500" y="1789525"/>
            <a:ext cx="42600" cy="21375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5419700" y="1789525"/>
            <a:ext cx="42600" cy="21375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49900" y="1789525"/>
            <a:ext cx="42600" cy="21375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- Brigh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475994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3384882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3" type="body"/>
          </p:nvPr>
        </p:nvSpPr>
        <p:spPr>
          <a:xfrm>
            <a:off x="6293769" y="2065125"/>
            <a:ext cx="23973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416269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6325144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412319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3212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- Dark">
  <p:cSld name="CUSTOM_8">
    <p:bg>
      <p:bgPr>
        <a:solidFill>
          <a:srgbClr val="112E5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64600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2568332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3" type="body"/>
          </p:nvPr>
        </p:nvSpPr>
        <p:spPr>
          <a:xfrm>
            <a:off x="4672053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4" type="body"/>
          </p:nvPr>
        </p:nvSpPr>
        <p:spPr>
          <a:xfrm>
            <a:off x="6775775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0"/>
          <p:cNvSpPr/>
          <p:nvPr/>
        </p:nvSpPr>
        <p:spPr>
          <a:xfrm>
            <a:off x="2611106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71483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6818556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60715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71087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8146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right">
  <p:cSld name="TITLE_1">
    <p:bg>
      <p:bgPr>
        <a:noFill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3600"/>
              <a:buNone/>
              <a:defRPr sz="3600">
                <a:solidFill>
                  <a:srgbClr val="112E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51050" y="2175450"/>
            <a:ext cx="82419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Font typeface="Source Sans Pro SemiBold"/>
              <a:buNone/>
              <a:defRPr b="0" sz="2400">
                <a:solidFill>
                  <a:srgbClr val="5B616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800"/>
              <a:buNone/>
              <a:defRPr sz="28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000" y="4436425"/>
            <a:ext cx="1836424" cy="24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>
            <a:off x="456500" y="3964475"/>
            <a:ext cx="8222700" cy="0"/>
          </a:xfrm>
          <a:prstGeom prst="straightConnector1">
            <a:avLst/>
          </a:prstGeom>
          <a:noFill/>
          <a:ln cap="flat" cmpd="sng" w="19050">
            <a:solidFill>
              <a:srgbClr val="E21C3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- Bright">
  <p:cSld name="CUSTOM_8_1"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464600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50" name="Google Shape;150;p21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2568332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3" type="body"/>
          </p:nvPr>
        </p:nvSpPr>
        <p:spPr>
          <a:xfrm>
            <a:off x="4672053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4" type="body"/>
          </p:nvPr>
        </p:nvSpPr>
        <p:spPr>
          <a:xfrm>
            <a:off x="6775775" y="2065125"/>
            <a:ext cx="19041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54" name="Google Shape;154;p21"/>
          <p:cNvSpPr/>
          <p:nvPr/>
        </p:nvSpPr>
        <p:spPr>
          <a:xfrm>
            <a:off x="2611106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471483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818556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260715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71087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8146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- 2 Columns - Dark">
  <p:cSld name="CUSTOM_8_1_1">
    <p:bg>
      <p:bgPr>
        <a:solidFill>
          <a:srgbClr val="112E5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970525" y="164777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2"/>
          <p:cNvSpPr/>
          <p:nvPr/>
        </p:nvSpPr>
        <p:spPr>
          <a:xfrm>
            <a:off x="4606456" y="159802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5069600" y="164777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>
            <a:off x="507381" y="278777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2"/>
          <p:cNvSpPr txBox="1"/>
          <p:nvPr>
            <p:ph idx="3" type="body"/>
          </p:nvPr>
        </p:nvSpPr>
        <p:spPr>
          <a:xfrm>
            <a:off x="970525" y="283752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2"/>
          <p:cNvSpPr/>
          <p:nvPr/>
        </p:nvSpPr>
        <p:spPr>
          <a:xfrm>
            <a:off x="4606456" y="2787774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2"/>
          <p:cNvSpPr txBox="1"/>
          <p:nvPr>
            <p:ph idx="4" type="body"/>
          </p:nvPr>
        </p:nvSpPr>
        <p:spPr>
          <a:xfrm>
            <a:off x="5069600" y="283752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2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6025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503425" y="283752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602500" y="283752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- 2 Columns - Bright">
  <p:cSld name="CUSTOM_8_1_1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507381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970525" y="164777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81" name="Google Shape;181;p23"/>
          <p:cNvSpPr/>
          <p:nvPr/>
        </p:nvSpPr>
        <p:spPr>
          <a:xfrm>
            <a:off x="4606456" y="159802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5069600" y="164777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507381" y="278777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3"/>
          <p:cNvSpPr txBox="1"/>
          <p:nvPr>
            <p:ph idx="3" type="body"/>
          </p:nvPr>
        </p:nvSpPr>
        <p:spPr>
          <a:xfrm>
            <a:off x="970525" y="283752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85" name="Google Shape;185;p23"/>
          <p:cNvSpPr/>
          <p:nvPr/>
        </p:nvSpPr>
        <p:spPr>
          <a:xfrm>
            <a:off x="4606456" y="2787774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3"/>
          <p:cNvSpPr txBox="1"/>
          <p:nvPr>
            <p:ph idx="4" type="body"/>
          </p:nvPr>
        </p:nvSpPr>
        <p:spPr>
          <a:xfrm>
            <a:off x="5069600" y="2837525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503425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4602500" y="164777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503425" y="283752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602500" y="2837525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- Dark">
  <p:cSld name="CUSTOM_9">
    <p:bg>
      <p:bgPr>
        <a:solidFill>
          <a:srgbClr val="112E5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4"/>
          <p:cNvSpPr/>
          <p:nvPr/>
        </p:nvSpPr>
        <p:spPr>
          <a:xfrm>
            <a:off x="487769" y="1370385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950913" y="14201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24"/>
          <p:cNvSpPr/>
          <p:nvPr/>
        </p:nvSpPr>
        <p:spPr>
          <a:xfrm>
            <a:off x="4586844" y="1370385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5049988" y="14201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>
            <a:off x="487769" y="2560135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24"/>
          <p:cNvSpPr txBox="1"/>
          <p:nvPr>
            <p:ph idx="3" type="body"/>
          </p:nvPr>
        </p:nvSpPr>
        <p:spPr>
          <a:xfrm>
            <a:off x="950913" y="260988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24"/>
          <p:cNvSpPr/>
          <p:nvPr/>
        </p:nvSpPr>
        <p:spPr>
          <a:xfrm>
            <a:off x="4586844" y="2560135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4"/>
          <p:cNvSpPr txBox="1"/>
          <p:nvPr>
            <p:ph idx="4" type="body"/>
          </p:nvPr>
        </p:nvSpPr>
        <p:spPr>
          <a:xfrm>
            <a:off x="5049988" y="260988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24"/>
          <p:cNvSpPr/>
          <p:nvPr/>
        </p:nvSpPr>
        <p:spPr>
          <a:xfrm>
            <a:off x="487769" y="3749885"/>
            <a:ext cx="467100" cy="467100"/>
          </a:xfrm>
          <a:prstGeom prst="ellipse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4"/>
          <p:cNvSpPr txBox="1"/>
          <p:nvPr>
            <p:ph idx="5" type="body"/>
          </p:nvPr>
        </p:nvSpPr>
        <p:spPr>
          <a:xfrm>
            <a:off x="950913" y="37996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4" name="Google Shape;204;p24"/>
          <p:cNvSpPr txBox="1"/>
          <p:nvPr/>
        </p:nvSpPr>
        <p:spPr>
          <a:xfrm>
            <a:off x="483813" y="14201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4582888" y="14201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83813" y="260988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582888" y="260988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483813" y="37996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- Bright">
  <p:cSld name="CUSTOM_9_1"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5"/>
          <p:cNvSpPr/>
          <p:nvPr/>
        </p:nvSpPr>
        <p:spPr>
          <a:xfrm>
            <a:off x="487769" y="1370385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950913" y="14201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14" name="Google Shape;214;p25"/>
          <p:cNvSpPr/>
          <p:nvPr/>
        </p:nvSpPr>
        <p:spPr>
          <a:xfrm>
            <a:off x="4586844" y="1370385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5"/>
          <p:cNvSpPr txBox="1"/>
          <p:nvPr>
            <p:ph idx="2" type="body"/>
          </p:nvPr>
        </p:nvSpPr>
        <p:spPr>
          <a:xfrm>
            <a:off x="5049988" y="14201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16" name="Google Shape;216;p25"/>
          <p:cNvSpPr/>
          <p:nvPr/>
        </p:nvSpPr>
        <p:spPr>
          <a:xfrm>
            <a:off x="487769" y="2560135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5"/>
          <p:cNvSpPr txBox="1"/>
          <p:nvPr>
            <p:ph idx="3" type="body"/>
          </p:nvPr>
        </p:nvSpPr>
        <p:spPr>
          <a:xfrm>
            <a:off x="950913" y="260988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18" name="Google Shape;218;p25"/>
          <p:cNvSpPr/>
          <p:nvPr/>
        </p:nvSpPr>
        <p:spPr>
          <a:xfrm>
            <a:off x="4586844" y="2560135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5"/>
          <p:cNvSpPr txBox="1"/>
          <p:nvPr>
            <p:ph idx="4" type="body"/>
          </p:nvPr>
        </p:nvSpPr>
        <p:spPr>
          <a:xfrm>
            <a:off x="5049988" y="260988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20" name="Google Shape;220;p25"/>
          <p:cNvSpPr/>
          <p:nvPr/>
        </p:nvSpPr>
        <p:spPr>
          <a:xfrm>
            <a:off x="487769" y="3749885"/>
            <a:ext cx="467100" cy="467100"/>
          </a:xfrm>
          <a:prstGeom prst="ellipse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5"/>
          <p:cNvSpPr txBox="1"/>
          <p:nvPr>
            <p:ph idx="5" type="body"/>
          </p:nvPr>
        </p:nvSpPr>
        <p:spPr>
          <a:xfrm>
            <a:off x="950913" y="3799636"/>
            <a:ext cx="3610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sz="1400">
                <a:solidFill>
                  <a:srgbClr val="5B616A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●"/>
              <a:defRPr sz="1200">
                <a:solidFill>
                  <a:srgbClr val="5B616A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200"/>
              <a:buChar char="○"/>
              <a:defRPr sz="1200">
                <a:solidFill>
                  <a:srgbClr val="5B616A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200"/>
              <a:buChar char="■"/>
              <a:defRPr sz="12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22" name="Google Shape;222;p25"/>
          <p:cNvSpPr txBox="1"/>
          <p:nvPr/>
        </p:nvSpPr>
        <p:spPr>
          <a:xfrm>
            <a:off x="483813" y="14201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582888" y="14201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83813" y="260988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8227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582888" y="260988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83813" y="3799636"/>
            <a:ext cx="46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- Dark">
  <p:cSld name="CUSTOM_4">
    <p:bg>
      <p:bgPr>
        <a:solidFill>
          <a:srgbClr val="112E5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- Bright">
  <p:cSld name="CUSTOM_4_1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- Bright 1">
  <p:cSld name="CUSTOM_4_1_2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464600" y="445025"/>
            <a:ext cx="3178500" cy="22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8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652075" y="461850"/>
            <a:ext cx="5016900" cy="31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800"/>
              <a:buChar char="●"/>
              <a:defRPr>
                <a:solidFill>
                  <a:srgbClr val="5B616A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○"/>
              <a:defRPr sz="1800">
                <a:solidFill>
                  <a:srgbClr val="5B616A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■"/>
              <a:defRPr sz="1800">
                <a:solidFill>
                  <a:srgbClr val="5B616A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●"/>
              <a:defRPr sz="1800">
                <a:solidFill>
                  <a:srgbClr val="5B616A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○"/>
              <a:defRPr sz="1800">
                <a:solidFill>
                  <a:srgbClr val="5B616A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■"/>
              <a:defRPr sz="1800">
                <a:solidFill>
                  <a:srgbClr val="5B616A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●"/>
              <a:defRPr sz="1800">
                <a:solidFill>
                  <a:srgbClr val="5B616A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800"/>
              <a:buChar char="○"/>
              <a:defRPr sz="1800">
                <a:solidFill>
                  <a:srgbClr val="5B616A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800"/>
              <a:buChar char="■"/>
              <a:defRPr sz="180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- Bright 1 1">
  <p:cSld name="CUSTOM_4_1_2_1">
    <p:bg>
      <p:bgPr>
        <a:solidFill>
          <a:srgbClr val="112E5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464600" y="445025"/>
            <a:ext cx="3178500" cy="22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9pPr>
          </a:lstStyle>
          <a:p/>
        </p:txBody>
      </p:sp>
      <p:sp>
        <p:nvSpPr>
          <p:cNvPr id="241" name="Google Shape;241;p29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00B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652075" y="461850"/>
            <a:ext cx="5016900" cy="31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CUSTOM_4_1_1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0"/>
          <p:cNvSpPr txBox="1"/>
          <p:nvPr/>
        </p:nvSpPr>
        <p:spPr>
          <a:xfrm>
            <a:off x="519200" y="1439825"/>
            <a:ext cx="16299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CFCFC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Icons communicate meaning.</a:t>
            </a:r>
            <a:endParaRPr b="1" sz="12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Copy icons (on right) from the master slide for use in your presentation </a:t>
            </a:r>
            <a:br>
              <a:rPr lang="en" sz="12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(Edit &gt; Master)</a:t>
            </a:r>
            <a:endParaRPr sz="12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use </a:t>
            </a:r>
            <a:r>
              <a:rPr lang="en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rPr>
              <a:t>Font Awesome</a:t>
            </a:r>
            <a:r>
              <a:rPr lang="en" sz="1200">
                <a:solidFill>
                  <a:srgbClr val="1C30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’s free tier version.</a:t>
            </a:r>
            <a:endParaRPr sz="1200">
              <a:solidFill>
                <a:srgbClr val="1C30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thin-0001_compose_write_pencil_new.png"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66" y="1505049"/>
            <a:ext cx="463963" cy="46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637" y="1511317"/>
            <a:ext cx="531396" cy="531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113" y="1511326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250" name="Google Shape;2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296" y="2199970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251" name="Google Shape;2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2845" y="2199970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252" name="Google Shape;25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6094" y="3695631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253" name="Google Shape;25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6090" y="1557094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254" name="Google Shape;25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0683" y="1545043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255" name="Google Shape;25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6355" y="1500175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256" name="Google Shape;25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19644" y="1500175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257" name="Google Shape;25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11630" y="1455308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258" name="Google Shape;258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56210" y="1439825"/>
            <a:ext cx="553699" cy="55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259" name="Google Shape;259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51276" y="2246720"/>
            <a:ext cx="506938" cy="506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260" name="Google Shape;260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49098" y="2928135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261" name="Google Shape;261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05574" y="2945529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262" name="Google Shape;26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26102" y="2957748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263" name="Google Shape;263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06952" y="2219286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264" name="Google Shape;264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29657" y="2939761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265" name="Google Shape;265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04516" y="3636431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266" name="Google Shape;266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91427" y="3675665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267" name="Google Shape;267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56834" y="3651609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268" name="Google Shape;268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246260" y="3621887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269" name="Google Shape;269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32348" y="3569780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270" name="Google Shape;270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436657" y="3621887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271" name="Google Shape;271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246260" y="2939750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272" name="Google Shape;272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26637" y="2939750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273" name="Google Shape;273;p3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559192" y="2939750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274" name="Google Shape;274;p3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957932" y="2199971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275" name="Google Shape;275;p3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246260" y="2199971"/>
            <a:ext cx="553698" cy="533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276" name="Google Shape;276;p3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790466" y="2998253"/>
            <a:ext cx="553698" cy="55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277" name="Google Shape;277;p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774496" y="2184783"/>
            <a:ext cx="553698" cy="55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278" name="Google Shape;278;p3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567643" y="2177533"/>
            <a:ext cx="553698" cy="55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279" name="Google Shape;279;p3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305582" y="3677293"/>
            <a:ext cx="553698" cy="55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ark" type="secHead">
  <p:cSld name="SECTION_HEADER">
    <p:bg>
      <p:bgPr>
        <a:solidFill>
          <a:srgbClr val="112E5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43800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4200"/>
              <a:buNone/>
              <a:defRPr sz="4200">
                <a:solidFill>
                  <a:srgbClr val="00BF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687700" y="1836550"/>
            <a:ext cx="79923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 SemiBold"/>
              <a:buAutoNum type="arabicPeriod"/>
              <a:defRPr b="0" sz="2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550475" y="1835700"/>
            <a:ext cx="42600" cy="3307800"/>
          </a:xfrm>
          <a:prstGeom prst="rect">
            <a:avLst/>
          </a:prstGeom>
          <a:solidFill>
            <a:srgbClr val="AB14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- Questions">
  <p:cSld name="CUSTOM_5">
    <p:bg>
      <p:bgPr>
        <a:solidFill>
          <a:srgbClr val="112E5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451050" y="2175450"/>
            <a:ext cx="82419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400"/>
              <a:buFont typeface="Source Sans Pro SemiBold"/>
              <a:buNone/>
              <a:defRPr b="0" sz="2400">
                <a:solidFill>
                  <a:srgbClr val="00BFE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84" name="Google Shape;2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200" y="4382523"/>
            <a:ext cx="2278674" cy="31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1"/>
          <p:cNvCxnSpPr/>
          <p:nvPr/>
        </p:nvCxnSpPr>
        <p:spPr>
          <a:xfrm>
            <a:off x="456500" y="3964475"/>
            <a:ext cx="8222700" cy="0"/>
          </a:xfrm>
          <a:prstGeom prst="straightConnector1">
            <a:avLst/>
          </a:prstGeom>
          <a:noFill/>
          <a:ln cap="flat" cmpd="sng" w="19050">
            <a:solidFill>
              <a:srgbClr val="AB142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alf - Dark">
  <p:cSld name="SECTION_TITLE_AND_DESCRIPTION">
    <p:bg>
      <p:bgPr>
        <a:solidFill>
          <a:srgbClr val="112E5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464600" y="445025"/>
            <a:ext cx="3643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000"/>
              <a:buNone/>
              <a:defRPr sz="2000"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464600" y="1152475"/>
            <a:ext cx="36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alf - Dark (Alternative)">
  <p:cSld name="SECTION_TITLE_AND_DESCRIPTION_2">
    <p:bg>
      <p:bgPr>
        <a:solidFill>
          <a:srgbClr val="112E5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type="title"/>
          </p:nvPr>
        </p:nvSpPr>
        <p:spPr>
          <a:xfrm>
            <a:off x="5036250" y="445025"/>
            <a:ext cx="3643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000"/>
              <a:buNone/>
              <a:defRPr sz="2000"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5036250" y="1152475"/>
            <a:ext cx="36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alf - Bright">
  <p:cSld name="SECTION_TITLE_AND_DESCRIPTION_1"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464600" y="445025"/>
            <a:ext cx="3643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000"/>
              <a:buNone/>
              <a:defRPr sz="2000"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464600" y="1152475"/>
            <a:ext cx="36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 sz="1400">
                <a:solidFill>
                  <a:srgbClr val="5B616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alf - Bright (Alternative)">
  <p:cSld name="SECTION_TITLE_AND_DESCRIPTION_1_1"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5036250" y="445025"/>
            <a:ext cx="3643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000"/>
              <a:buNone/>
              <a:defRPr sz="2000"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5036250" y="1152475"/>
            <a:ext cx="36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 sz="1400">
                <a:solidFill>
                  <a:srgbClr val="5B616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Quarter - Dark">
  <p:cSld name="CUSTOM_6">
    <p:bg>
      <p:bgPr>
        <a:solidFill>
          <a:srgbClr val="112E5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464600" y="445025"/>
            <a:ext cx="4906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000"/>
              <a:buNone/>
              <a:defRPr sz="2000"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464600" y="1152475"/>
            <a:ext cx="49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36"/>
          <p:cNvSpPr/>
          <p:nvPr/>
        </p:nvSpPr>
        <p:spPr>
          <a:xfrm>
            <a:off x="5716175" y="0"/>
            <a:ext cx="34278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Quarter - Dark (Alternative)">
  <p:cSld name="CUSTOM_6_2">
    <p:bg>
      <p:bgPr>
        <a:solidFill>
          <a:srgbClr val="112E5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3787425" y="445025"/>
            <a:ext cx="4906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000"/>
              <a:buNone/>
              <a:defRPr sz="2000">
                <a:solidFill>
                  <a:srgbClr val="00BF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3787425" y="1152475"/>
            <a:ext cx="49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0"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0"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37"/>
          <p:cNvSpPr/>
          <p:nvPr/>
        </p:nvSpPr>
        <p:spPr>
          <a:xfrm>
            <a:off x="0" y="0"/>
            <a:ext cx="34278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Quarter - Bright">
  <p:cSld name="CUSTOM_6_1"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464600" y="445025"/>
            <a:ext cx="4906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000"/>
              <a:buNone/>
              <a:defRPr sz="2000"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464600" y="1152475"/>
            <a:ext cx="49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 sz="1400">
                <a:solidFill>
                  <a:srgbClr val="5B616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320" name="Google Shape;320;p38"/>
          <p:cNvSpPr/>
          <p:nvPr/>
        </p:nvSpPr>
        <p:spPr>
          <a:xfrm>
            <a:off x="5716175" y="0"/>
            <a:ext cx="34278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Quarter -  Bright (Alternative)">
  <p:cSld name="CUSTOM_6_1_1"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3787425" y="445025"/>
            <a:ext cx="4906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000"/>
              <a:buNone/>
              <a:defRPr sz="2000"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3787425" y="1152475"/>
            <a:ext cx="49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 sz="1400">
                <a:solidFill>
                  <a:srgbClr val="5B616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325" name="Google Shape;325;p39"/>
          <p:cNvSpPr/>
          <p:nvPr/>
        </p:nvSpPr>
        <p:spPr>
          <a:xfrm>
            <a:off x="0" y="0"/>
            <a:ext cx="34278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solidFill>
                  <a:srgbClr val="5B616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Full">
  <p:cSld name="CUSTOM_6_1_1_1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Bright">
  <p:cSld name="SECTION_HEADER_1">
    <p:bg>
      <p:bgPr>
        <a:solidFill>
          <a:srgbClr val="EBF3FA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4200"/>
              <a:buNone/>
              <a:defRPr sz="4200">
                <a:solidFill>
                  <a:srgbClr val="112E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686850" y="1836550"/>
            <a:ext cx="80061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Font typeface="Source Sans Pro SemiBold"/>
              <a:buAutoNum type="arabicPeriod"/>
              <a:defRPr b="0" sz="2400">
                <a:solidFill>
                  <a:srgbClr val="5B616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lphaLcPeriod"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romanLcPeriod"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550475" y="1835700"/>
            <a:ext cx="42600" cy="3307800"/>
          </a:xfrm>
          <a:prstGeom prst="rect">
            <a:avLst/>
          </a:prstGeom>
          <a:solidFill>
            <a:srgbClr val="E21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Full - With Text Overlay">
  <p:cSld name="CUSTOM_6_1_1_1_1"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4138350" y="4001725"/>
            <a:ext cx="4555200" cy="7026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>
            <p:ph type="title"/>
          </p:nvPr>
        </p:nvSpPr>
        <p:spPr>
          <a:xfrm>
            <a:off x="4138350" y="4001725"/>
            <a:ext cx="45552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1400"/>
              <a:buFont typeface="Source Sans Pro"/>
              <a:buNone/>
              <a:defRPr sz="1400">
                <a:solidFill>
                  <a:srgbClr val="00BFE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Title - Dark">
  <p:cSld name="CUSTOM">
    <p:bg>
      <p:bgPr>
        <a:solidFill>
          <a:srgbClr val="112E5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4800"/>
              <a:buNone/>
              <a:defRPr sz="4800">
                <a:solidFill>
                  <a:srgbClr val="00BF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Title - Bright">
  <p:cSld name="CUSTOM_1">
    <p:bg>
      <p:bgPr>
        <a:solidFill>
          <a:srgbClr val="EBF3FA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4800"/>
              <a:buNone/>
              <a:defRPr sz="4800">
                <a:solidFill>
                  <a:srgbClr val="112E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efault">
  <p:cSld name="CUSTOM_1_1">
    <p:bg>
      <p:bgPr>
        <a:solidFill>
          <a:srgbClr val="EBF3FA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1035400" y="1367850"/>
            <a:ext cx="77481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400"/>
              <a:buFont typeface="Source Sans Pro"/>
              <a:buNone/>
              <a:defRPr b="0" sz="24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453700" y="0"/>
            <a:ext cx="8226000" cy="12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1400"/>
              <a:buNone/>
              <a:defRPr sz="1400">
                <a:solidFill>
                  <a:srgbClr val="112E5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1166425" y="3993500"/>
            <a:ext cx="76686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1400"/>
              <a:buFont typeface="Source Sans Pro"/>
              <a:buNone/>
              <a:defRPr sz="1400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- Dark" type="tx">
  <p:cSld name="TITLE_AND_BODY">
    <p:bg>
      <p:bgPr>
        <a:solidFill>
          <a:srgbClr val="112E5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BFE7"/>
              </a:buClr>
              <a:buSzPts val="2800"/>
              <a:buNone/>
              <a:defRPr>
                <a:solidFill>
                  <a:srgbClr val="00BFE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464600" y="1152475"/>
            <a:ext cx="82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- Bright">
  <p:cSld name="TITLE_AND_BODY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800"/>
              <a:buNone/>
              <a:defRPr>
                <a:solidFill>
                  <a:srgbClr val="112E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64600" y="1152475"/>
            <a:ext cx="82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1800"/>
              <a:buChar char="●"/>
              <a:defRPr b="0">
                <a:solidFill>
                  <a:srgbClr val="5B616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●"/>
              <a:defRPr b="0">
                <a:solidFill>
                  <a:srgbClr val="5B616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B616A"/>
              </a:buClr>
              <a:buSzPts val="1400"/>
              <a:buChar char="○"/>
              <a:defRPr b="0">
                <a:solidFill>
                  <a:srgbClr val="5B616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B616A"/>
              </a:buClr>
              <a:buSzPts val="1400"/>
              <a:buChar char="■"/>
              <a:defRPr b="0">
                <a:solidFill>
                  <a:srgbClr val="5B616A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b="1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600" y="1152475"/>
            <a:ext cx="821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mural.co/t/gsa6/m/gsa6/1593706272895/3ddfc90306bedc45d34711cb87df2cc90aec6c6f" TargetMode="External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pp.mural.co/t/gsa6/m/gsa6/1595886264217/ee76424976dda45c04d621f010d1059567f8c0d0" TargetMode="External"/><Relationship Id="rId4" Type="http://schemas.openxmlformats.org/officeDocument/2006/relationships/hyperlink" Target="https://docs.google.com/document/d/18Zsxg7ffiQXUG7JlIcQJGU5kF2R7k3w0BnP83l8Tglk/edit" TargetMode="External"/><Relationship Id="rId5" Type="http://schemas.openxmlformats.org/officeDocument/2006/relationships/hyperlink" Target="https://docs.google.com/document/d/1D0FyZUBd_8GyeX6IdmFgT2L1sX_YdPM1ak2GJLTKc0k/edi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ctrTitle"/>
          </p:nvPr>
        </p:nvSpPr>
        <p:spPr>
          <a:xfrm>
            <a:off x="451050" y="605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Account page</a:t>
            </a:r>
            <a:r>
              <a:rPr lang="en"/>
              <a:t> </a:t>
            </a:r>
            <a:br>
              <a:rPr lang="en"/>
            </a:br>
            <a:r>
              <a:rPr lang="en"/>
              <a:t>Usability Testing </a:t>
            </a:r>
            <a:br>
              <a:rPr lang="en"/>
            </a:br>
            <a:r>
              <a:rPr lang="en"/>
              <a:t>Read Out</a:t>
            </a:r>
            <a:endParaRPr/>
          </a:p>
        </p:txBody>
      </p:sp>
      <p:sp>
        <p:nvSpPr>
          <p:cNvPr id="340" name="Google Shape;340;p42"/>
          <p:cNvSpPr txBox="1"/>
          <p:nvPr>
            <p:ph idx="1" type="subTitle"/>
          </p:nvPr>
        </p:nvSpPr>
        <p:spPr>
          <a:xfrm>
            <a:off x="451050" y="2453475"/>
            <a:ext cx="8241900" cy="79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August 11</a:t>
            </a: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, 2020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5305664" y="4369425"/>
            <a:ext cx="3566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Julia Elman,</a:t>
            </a: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UX Lead</a:t>
            </a:r>
            <a:b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Ben Peterson, UX Designer</a:t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Studios</a:t>
            </a:r>
            <a:endParaRPr/>
          </a:p>
        </p:txBody>
      </p:sp>
      <p:sp>
        <p:nvSpPr>
          <p:cNvPr id="408" name="Google Shape;408;p51"/>
          <p:cNvSpPr txBox="1"/>
          <p:nvPr>
            <p:ph idx="1" type="body"/>
          </p:nvPr>
        </p:nvSpPr>
        <p:spPr>
          <a:xfrm>
            <a:off x="464600" y="1737675"/>
            <a:ext cx="5366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545"/>
                </a:solidFill>
              </a:rPr>
              <a:t>We used </a:t>
            </a:r>
            <a:r>
              <a:rPr lang="en" sz="2000">
                <a:solidFill>
                  <a:srgbClr val="454545"/>
                </a:solidFill>
              </a:rPr>
              <a:t>a sketching based brainstorming process to create a shared understanding of design problems and possible solutions to an effective account page for login.gov.</a:t>
            </a:r>
            <a:endParaRPr sz="2000"/>
          </a:p>
        </p:txBody>
      </p:sp>
      <p:sp>
        <p:nvSpPr>
          <p:cNvPr id="409" name="Google Shape;409;p51"/>
          <p:cNvSpPr txBox="1"/>
          <p:nvPr/>
        </p:nvSpPr>
        <p:spPr>
          <a:xfrm>
            <a:off x="4181225" y="4715275"/>
            <a:ext cx="2013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View </a:t>
            </a:r>
            <a:r>
              <a:rPr lang="en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all the sketches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 rotWithShape="1">
          <a:blip r:embed="rId4">
            <a:alphaModFix/>
          </a:blip>
          <a:srcRect b="5953" l="17205" r="19447" t="6234"/>
          <a:stretch/>
        </p:blipFill>
        <p:spPr>
          <a:xfrm>
            <a:off x="6377975" y="2248775"/>
            <a:ext cx="2766025" cy="292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/ Design Studio process</a:t>
            </a:r>
            <a:endParaRPr/>
          </a:p>
        </p:txBody>
      </p:sp>
      <p:sp>
        <p:nvSpPr>
          <p:cNvPr id="417" name="Google Shape;417;p52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design</a:t>
            </a:r>
            <a:endParaRPr/>
          </a:p>
        </p:txBody>
      </p:sp>
      <p:pic>
        <p:nvPicPr>
          <p:cNvPr id="424" name="Google Shape;424;p53"/>
          <p:cNvPicPr preferRelativeResize="0"/>
          <p:nvPr/>
        </p:nvPicPr>
        <p:blipFill rotWithShape="1">
          <a:blip r:embed="rId3">
            <a:alphaModFix/>
          </a:blip>
          <a:srcRect b="0" l="0" r="1254" t="42660"/>
          <a:stretch/>
        </p:blipFill>
        <p:spPr>
          <a:xfrm>
            <a:off x="5132875" y="0"/>
            <a:ext cx="3650001" cy="445212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53"/>
          <p:cNvSpPr/>
          <p:nvPr/>
        </p:nvSpPr>
        <p:spPr>
          <a:xfrm>
            <a:off x="3705166" y="278887"/>
            <a:ext cx="1640691" cy="4452116"/>
          </a:xfrm>
          <a:custGeom>
            <a:rect b="b" l="l" r="r" t="t"/>
            <a:pathLst>
              <a:path extrusionOk="0" h="160480" w="59140">
                <a:moveTo>
                  <a:pt x="0" y="148011"/>
                </a:moveTo>
                <a:cubicBezTo>
                  <a:pt x="4094" y="148466"/>
                  <a:pt x="17742" y="173941"/>
                  <a:pt x="24566" y="150740"/>
                </a:cubicBezTo>
                <a:cubicBezTo>
                  <a:pt x="31390" y="127539"/>
                  <a:pt x="35181" y="31399"/>
                  <a:pt x="40943" y="8804"/>
                </a:cubicBezTo>
                <a:cubicBezTo>
                  <a:pt x="46705" y="-13790"/>
                  <a:pt x="56107" y="14112"/>
                  <a:pt x="59140" y="151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26" name="Google Shape;426;p53"/>
          <p:cNvPicPr preferRelativeResize="0"/>
          <p:nvPr/>
        </p:nvPicPr>
        <p:blipFill rotWithShape="1">
          <a:blip r:embed="rId3">
            <a:alphaModFix/>
          </a:blip>
          <a:srcRect b="56812" l="0" r="1254" t="0"/>
          <a:stretch/>
        </p:blipFill>
        <p:spPr>
          <a:xfrm>
            <a:off x="315250" y="1790150"/>
            <a:ext cx="3650001" cy="335335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630075" y="1003800"/>
            <a:ext cx="37827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54545"/>
                </a:solidFill>
              </a:rPr>
              <a:t>One long page with lots of content </a:t>
            </a:r>
            <a:endParaRPr sz="1400"/>
          </a:p>
        </p:txBody>
      </p:sp>
      <p:sp>
        <p:nvSpPr>
          <p:cNvPr id="428" name="Google Shape;42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Studio ideas </a:t>
            </a:r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77" y="2217575"/>
            <a:ext cx="3513048" cy="2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 rotWithShape="1">
          <a:blip r:embed="rId4">
            <a:alphaModFix/>
          </a:blip>
          <a:srcRect b="4970" l="24213" r="0" t="0"/>
          <a:stretch/>
        </p:blipFill>
        <p:spPr>
          <a:xfrm>
            <a:off x="5194150" y="1330475"/>
            <a:ext cx="3698750" cy="36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 txBox="1"/>
          <p:nvPr>
            <p:ph idx="1" type="body"/>
          </p:nvPr>
        </p:nvSpPr>
        <p:spPr>
          <a:xfrm>
            <a:off x="630075" y="1003800"/>
            <a:ext cx="4477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54545"/>
                </a:solidFill>
              </a:rPr>
              <a:t>The team brainstormed ideas over two sessions</a:t>
            </a:r>
            <a:endParaRPr sz="1400"/>
          </a:p>
        </p:txBody>
      </p:sp>
      <p:sp>
        <p:nvSpPr>
          <p:cNvPr id="437" name="Google Shape;437;p54"/>
          <p:cNvSpPr txBox="1"/>
          <p:nvPr>
            <p:ph idx="1" type="body"/>
          </p:nvPr>
        </p:nvSpPr>
        <p:spPr>
          <a:xfrm>
            <a:off x="647150" y="1670875"/>
            <a:ext cx="2622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54545"/>
                </a:solidFill>
              </a:rPr>
              <a:t>Design Studio 1 </a:t>
            </a:r>
            <a:endParaRPr b="1" sz="1400"/>
          </a:p>
        </p:txBody>
      </p:sp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5450650" y="504425"/>
            <a:ext cx="2622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54545"/>
                </a:solidFill>
              </a:rPr>
              <a:t>Design Studio 2 </a:t>
            </a:r>
            <a:endParaRPr b="1" sz="1400"/>
          </a:p>
        </p:txBody>
      </p:sp>
      <p:sp>
        <p:nvSpPr>
          <p:cNvPr id="439" name="Google Shape;4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design ideas </a:t>
            </a:r>
            <a:endParaRPr/>
          </a:p>
        </p:txBody>
      </p:sp>
      <p:pic>
        <p:nvPicPr>
          <p:cNvPr id="445" name="Google Shape;445;p55"/>
          <p:cNvPicPr preferRelativeResize="0"/>
          <p:nvPr/>
        </p:nvPicPr>
        <p:blipFill rotWithShape="1">
          <a:blip r:embed="rId3">
            <a:alphaModFix/>
          </a:blip>
          <a:srcRect b="44146" l="0" r="0" t="0"/>
          <a:stretch/>
        </p:blipFill>
        <p:spPr>
          <a:xfrm>
            <a:off x="5980325" y="2066425"/>
            <a:ext cx="2622651" cy="30770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6" name="Google Shape;4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8" y="2066425"/>
            <a:ext cx="2622650" cy="2844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7563" y="2066425"/>
            <a:ext cx="2622650" cy="23232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55"/>
          <p:cNvSpPr txBox="1"/>
          <p:nvPr>
            <p:ph idx="1" type="body"/>
          </p:nvPr>
        </p:nvSpPr>
        <p:spPr>
          <a:xfrm>
            <a:off x="494750" y="1613000"/>
            <a:ext cx="2622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54545"/>
                </a:solidFill>
              </a:rPr>
              <a:t>Design X</a:t>
            </a:r>
            <a:endParaRPr b="1" sz="1400"/>
          </a:p>
        </p:txBody>
      </p:sp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3237588" y="1613000"/>
            <a:ext cx="2622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54545"/>
                </a:solidFill>
              </a:rPr>
              <a:t>Design Y</a:t>
            </a:r>
            <a:endParaRPr b="1" sz="1400"/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5980438" y="1613000"/>
            <a:ext cx="2622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54545"/>
                </a:solidFill>
              </a:rPr>
              <a:t>Design Z</a:t>
            </a:r>
            <a:endParaRPr b="1" sz="1400"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494800" y="927600"/>
            <a:ext cx="7544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54545"/>
                </a:solidFill>
              </a:rPr>
              <a:t>The ideas from the Design Studios were refined into Design X and Y. We shared these designs along with the original design [Design z] to all participants of our usability tests.</a:t>
            </a:r>
            <a:endParaRPr sz="1400"/>
          </a:p>
        </p:txBody>
      </p:sp>
      <p:sp>
        <p:nvSpPr>
          <p:cNvPr id="452" name="Google Shape;45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/ Results</a:t>
            </a:r>
            <a:endParaRPr/>
          </a:p>
        </p:txBody>
      </p:sp>
      <p:sp>
        <p:nvSpPr>
          <p:cNvPr id="458" name="Google Shape;458;p56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ctrTitle"/>
          </p:nvPr>
        </p:nvSpPr>
        <p:spPr>
          <a:xfrm>
            <a:off x="2963850" y="1012775"/>
            <a:ext cx="57291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Half of the research participants liked the simplicity of our current design but </a:t>
            </a:r>
            <a:r>
              <a:rPr lang="en" sz="2800"/>
              <a:t>42% of participants felt there was too much content on the page</a:t>
            </a:r>
            <a:endParaRPr sz="2800"/>
          </a:p>
        </p:txBody>
      </p:sp>
      <p:sp>
        <p:nvSpPr>
          <p:cNvPr id="465" name="Google Shape;465;p57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Z</a:t>
            </a:r>
            <a:endParaRPr sz="1800"/>
          </a:p>
        </p:txBody>
      </p:sp>
      <p:pic>
        <p:nvPicPr>
          <p:cNvPr id="466" name="Google Shape;466;p57"/>
          <p:cNvPicPr preferRelativeResize="0"/>
          <p:nvPr/>
        </p:nvPicPr>
        <p:blipFill rotWithShape="1">
          <a:blip r:embed="rId3">
            <a:alphaModFix/>
          </a:blip>
          <a:srcRect b="10841" l="0" r="0" t="0"/>
          <a:stretch/>
        </p:blipFill>
        <p:spPr>
          <a:xfrm>
            <a:off x="451050" y="909550"/>
            <a:ext cx="2253350" cy="42201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58"/>
          <p:cNvSpPr txBox="1"/>
          <p:nvPr>
            <p:ph type="ctrTitle"/>
          </p:nvPr>
        </p:nvSpPr>
        <p:spPr>
          <a:xfrm>
            <a:off x="1054525" y="1244975"/>
            <a:ext cx="6541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I'd say it's slightly overwhelming. Just how all of this information, Just an initial view. It just seems like a lot to process. These should be under different categories.</a:t>
            </a:r>
            <a:endParaRPr sz="2200"/>
          </a:p>
        </p:txBody>
      </p:sp>
      <p:sp>
        <p:nvSpPr>
          <p:cNvPr id="474" name="Google Shape;474;p58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ctrTitle"/>
          </p:nvPr>
        </p:nvSpPr>
        <p:spPr>
          <a:xfrm>
            <a:off x="451050" y="1012775"/>
            <a:ext cx="82419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42% of the participants felt it was hard to navigate but 50% liked the visual design.</a:t>
            </a:r>
            <a:endParaRPr sz="2800"/>
          </a:p>
        </p:txBody>
      </p:sp>
      <p:sp>
        <p:nvSpPr>
          <p:cNvPr id="481" name="Google Shape;481;p59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Y</a:t>
            </a:r>
            <a:endParaRPr sz="1800"/>
          </a:p>
        </p:txBody>
      </p:sp>
      <p:pic>
        <p:nvPicPr>
          <p:cNvPr id="482" name="Google Shape;4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598" y="2466950"/>
            <a:ext cx="2253350" cy="1996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9" name="Google Shape;489;p60"/>
          <p:cNvSpPr txBox="1"/>
          <p:nvPr>
            <p:ph type="ctrTitle"/>
          </p:nvPr>
        </p:nvSpPr>
        <p:spPr>
          <a:xfrm>
            <a:off x="1054525" y="1244975"/>
            <a:ext cx="703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This page is not nearly as accessible as (Design X). For certain things, you may not even know how to get to it. </a:t>
            </a:r>
            <a:endParaRPr sz="2200"/>
          </a:p>
        </p:txBody>
      </p:sp>
      <p:sp>
        <p:nvSpPr>
          <p:cNvPr id="490" name="Google Shape;490;p60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1" name="Google Shape;49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47" name="Google Shape;347;p43"/>
          <p:cNvSpPr txBox="1"/>
          <p:nvPr>
            <p:ph idx="1" type="subTitle"/>
          </p:nvPr>
        </p:nvSpPr>
        <p:spPr>
          <a:xfrm>
            <a:off x="689251" y="1836550"/>
            <a:ext cx="77655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Overview</a:t>
            </a:r>
            <a:endParaRPr>
              <a:solidFill>
                <a:srgbClr val="5B616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Method</a:t>
            </a:r>
            <a:endParaRPr>
              <a:solidFill>
                <a:srgbClr val="5B616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Design Studio process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Next Steps</a:t>
            </a:r>
            <a:endParaRPr/>
          </a:p>
        </p:txBody>
      </p:sp>
      <p:sp>
        <p:nvSpPr>
          <p:cNvPr id="348" name="Google Shape;34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ctrTitle"/>
          </p:nvPr>
        </p:nvSpPr>
        <p:spPr>
          <a:xfrm>
            <a:off x="451050" y="1012775"/>
            <a:ext cx="82419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50% felt that the side navigation makes it easy to know where things are located and quick to take action.</a:t>
            </a:r>
            <a:endParaRPr sz="2800"/>
          </a:p>
        </p:txBody>
      </p:sp>
      <p:sp>
        <p:nvSpPr>
          <p:cNvPr id="497" name="Google Shape;497;p61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X</a:t>
            </a:r>
            <a:endParaRPr sz="180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598" y="2466950"/>
            <a:ext cx="2253350" cy="2443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62"/>
          <p:cNvSpPr txBox="1"/>
          <p:nvPr>
            <p:ph type="ctrTitle"/>
          </p:nvPr>
        </p:nvSpPr>
        <p:spPr>
          <a:xfrm>
            <a:off x="1054525" y="1244975"/>
            <a:ext cx="64161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sidebar allowed for a very quick navigation to any section or subsection, regardless of which page you are on.</a:t>
            </a:r>
            <a:endParaRPr sz="2200"/>
          </a:p>
        </p:txBody>
      </p:sp>
      <p:sp>
        <p:nvSpPr>
          <p:cNvPr id="506" name="Google Shape;506;p62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type="ctrTitle"/>
          </p:nvPr>
        </p:nvSpPr>
        <p:spPr>
          <a:xfrm>
            <a:off x="451050" y="1012775"/>
            <a:ext cx="83022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educational content on top of the page was helpful for people who did not understand what login.gov was.</a:t>
            </a:r>
            <a:endParaRPr sz="2800"/>
          </a:p>
        </p:txBody>
      </p:sp>
      <p:sp>
        <p:nvSpPr>
          <p:cNvPr id="513" name="Google Shape;513;p63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Educational banner</a:t>
            </a:r>
            <a:endParaRPr sz="1800"/>
          </a:p>
        </p:txBody>
      </p:sp>
      <p:sp>
        <p:nvSpPr>
          <p:cNvPr id="514" name="Google Shape;51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0" name="Google Shape;520;p64"/>
          <p:cNvSpPr txBox="1"/>
          <p:nvPr>
            <p:ph type="ctrTitle"/>
          </p:nvPr>
        </p:nvSpPr>
        <p:spPr>
          <a:xfrm>
            <a:off x="1054525" y="1244975"/>
            <a:ext cx="63534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That’s nice </a:t>
            </a:r>
            <a:r>
              <a:rPr lang="en" sz="2200"/>
              <a:t>[sees the banner at the top of the page] </a:t>
            </a:r>
            <a:r>
              <a:rPr lang="en" sz="2200"/>
              <a:t>because I didn't really realize login.gov was a thing, just knew I had the same login details for two sites.</a:t>
            </a:r>
            <a:endParaRPr sz="2200"/>
          </a:p>
        </p:txBody>
      </p:sp>
      <p:sp>
        <p:nvSpPr>
          <p:cNvPr id="521" name="Google Shape;521;p64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/ Next Steps</a:t>
            </a:r>
            <a:endParaRPr/>
          </a:p>
        </p:txBody>
      </p:sp>
      <p:sp>
        <p:nvSpPr>
          <p:cNvPr id="528" name="Google Shape;528;p65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type="ctrTitle"/>
          </p:nvPr>
        </p:nvSpPr>
        <p:spPr>
          <a:xfrm>
            <a:off x="451050" y="1277450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35" name="Google Shape;53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41" name="Google Shape;541;p67"/>
          <p:cNvSpPr txBox="1"/>
          <p:nvPr>
            <p:ph idx="1" type="subTitle"/>
          </p:nvPr>
        </p:nvSpPr>
        <p:spPr>
          <a:xfrm>
            <a:off x="686850" y="1836550"/>
            <a:ext cx="80061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400"/>
              <a:buFont typeface="Source Sans Pro"/>
              <a:buChar char="●"/>
            </a:pPr>
            <a:r>
              <a:rPr lang="en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Account page Usability Testing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Synthesis (MURAL)</a:t>
            </a:r>
            <a:endParaRPr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400"/>
              <a:buFont typeface="Source Sans Pro"/>
              <a:buChar char="●"/>
            </a:pPr>
            <a:r>
              <a:rPr lang="en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Account page Research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Plan</a:t>
            </a:r>
            <a:endParaRPr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2E51"/>
              </a:buClr>
              <a:buSzPts val="2400"/>
              <a:buFont typeface="Source Sans Pro"/>
              <a:buChar char="●"/>
            </a:pPr>
            <a:r>
              <a:rPr lang="en">
                <a:solidFill>
                  <a:srgbClr val="112E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Account page Usability Testing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Full Report</a:t>
            </a:r>
            <a:endParaRPr>
              <a:solidFill>
                <a:srgbClr val="112E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High level takeaway</a:t>
            </a:r>
            <a:r>
              <a:rPr lang="en" sz="3600"/>
              <a:t>s</a:t>
            </a:r>
            <a:endParaRPr sz="3600"/>
          </a:p>
        </p:txBody>
      </p:sp>
      <p:sp>
        <p:nvSpPr>
          <p:cNvPr id="548" name="Google Shape;548;p68"/>
          <p:cNvSpPr txBox="1"/>
          <p:nvPr>
            <p:ph idx="1" type="subTitle"/>
          </p:nvPr>
        </p:nvSpPr>
        <p:spPr>
          <a:xfrm>
            <a:off x="686850" y="1836550"/>
            <a:ext cx="80061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Navigating the design </a:t>
            </a:r>
            <a:endParaRPr b="1" sz="2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Participants liked aspects of all three designs but found it easiest to understand the purpose of the page and update their information with the side nav in Design X.</a:t>
            </a:r>
            <a:endParaRPr sz="2200"/>
          </a:p>
        </p:txBody>
      </p:sp>
      <p:sp>
        <p:nvSpPr>
          <p:cNvPr id="549" name="Google Shape;549;p68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4/ Results</a:t>
            </a:r>
            <a:endParaRPr sz="1800"/>
          </a:p>
        </p:txBody>
      </p:sp>
      <p:sp>
        <p:nvSpPr>
          <p:cNvPr id="550" name="Google Shape;55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High level takeaways</a:t>
            </a:r>
            <a:endParaRPr sz="3600"/>
          </a:p>
        </p:txBody>
      </p:sp>
      <p:sp>
        <p:nvSpPr>
          <p:cNvPr id="556" name="Google Shape;556;p69"/>
          <p:cNvSpPr txBox="1"/>
          <p:nvPr>
            <p:ph idx="1" type="subTitle"/>
          </p:nvPr>
        </p:nvSpPr>
        <p:spPr>
          <a:xfrm>
            <a:off x="686850" y="1836550"/>
            <a:ext cx="80061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the Your Account page</a:t>
            </a:r>
            <a:endParaRPr b="1" sz="2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which is clear to people who work in the federal government may not be understood by our users in the general public. </a:t>
            </a:r>
            <a:endParaRPr sz="2200">
              <a:solidFill>
                <a:srgbClr val="4545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rgbClr val="4545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Users don’t understand what different authentication methods are or what login.gov is</a:t>
            </a:r>
            <a:endParaRPr sz="2200"/>
          </a:p>
        </p:txBody>
      </p:sp>
      <p:sp>
        <p:nvSpPr>
          <p:cNvPr id="557" name="Google Shape;557;p69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4/ Results</a:t>
            </a:r>
            <a:endParaRPr sz="1800"/>
          </a:p>
        </p:txBody>
      </p:sp>
      <p:sp>
        <p:nvSpPr>
          <p:cNvPr id="558" name="Google Shape;55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0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Insights about the visual look and experience of navigating each design.</a:t>
            </a:r>
            <a:endParaRPr sz="2800"/>
          </a:p>
        </p:txBody>
      </p:sp>
      <p:sp>
        <p:nvSpPr>
          <p:cNvPr id="564" name="Google Shape;564;p70"/>
          <p:cNvSpPr txBox="1"/>
          <p:nvPr>
            <p:ph idx="1" type="subTitle"/>
          </p:nvPr>
        </p:nvSpPr>
        <p:spPr>
          <a:xfrm>
            <a:off x="689251" y="1836550"/>
            <a:ext cx="77655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Design Z</a:t>
            </a:r>
            <a:endParaRPr>
              <a:solidFill>
                <a:srgbClr val="5B616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Design Y</a:t>
            </a:r>
            <a:endParaRPr>
              <a:solidFill>
                <a:srgbClr val="5B616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Design X</a:t>
            </a:r>
            <a:endParaRPr/>
          </a:p>
        </p:txBody>
      </p:sp>
      <p:sp>
        <p:nvSpPr>
          <p:cNvPr id="565" name="Google Shape;565;p70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lang="en" sz="1800"/>
              <a:t>/ Results</a:t>
            </a:r>
            <a:endParaRPr sz="1800"/>
          </a:p>
        </p:txBody>
      </p:sp>
      <p:sp>
        <p:nvSpPr>
          <p:cNvPr id="566" name="Google Shape;56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 Overview</a:t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login.gov’s </a:t>
            </a:r>
            <a:r>
              <a:rPr lang="en" u="sng"/>
              <a:t>End User</a:t>
            </a:r>
            <a:r>
              <a:rPr lang="en"/>
              <a:t>?</a:t>
            </a:r>
            <a:endParaRPr/>
          </a:p>
        </p:txBody>
      </p:sp>
      <p:sp>
        <p:nvSpPr>
          <p:cNvPr id="572" name="Google Shape;572;p71"/>
          <p:cNvSpPr txBox="1"/>
          <p:nvPr>
            <p:ph idx="1" type="body"/>
          </p:nvPr>
        </p:nvSpPr>
        <p:spPr>
          <a:xfrm>
            <a:off x="464600" y="1737675"/>
            <a:ext cx="52812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545"/>
                </a:solidFill>
              </a:rPr>
              <a:t>At login.gov our </a:t>
            </a:r>
            <a:r>
              <a:rPr b="1" lang="en" sz="2000" u="sng">
                <a:solidFill>
                  <a:srgbClr val="454545"/>
                </a:solidFill>
              </a:rPr>
              <a:t>End </a:t>
            </a:r>
            <a:r>
              <a:rPr b="1" lang="en" sz="2000" u="sng">
                <a:solidFill>
                  <a:srgbClr val="454545"/>
                </a:solidFill>
              </a:rPr>
              <a:t>User</a:t>
            </a:r>
            <a:r>
              <a:rPr b="1" lang="en" sz="2000">
                <a:solidFill>
                  <a:srgbClr val="454545"/>
                </a:solidFill>
              </a:rPr>
              <a:t> </a:t>
            </a:r>
            <a:r>
              <a:rPr lang="en" sz="2000">
                <a:solidFill>
                  <a:srgbClr val="454545"/>
                </a:solidFill>
              </a:rPr>
              <a:t>is someone who needs a single signon to </a:t>
            </a:r>
            <a:r>
              <a:rPr lang="en" sz="2000">
                <a:solidFill>
                  <a:srgbClr val="454545"/>
                </a:solidFill>
              </a:rPr>
              <a:t>securely </a:t>
            </a:r>
            <a:r>
              <a:rPr lang="en" sz="2000">
                <a:solidFill>
                  <a:srgbClr val="454545"/>
                </a:solidFill>
              </a:rPr>
              <a:t>access </a:t>
            </a:r>
            <a:r>
              <a:rPr i="1" lang="en" sz="2000">
                <a:solidFill>
                  <a:srgbClr val="454545"/>
                </a:solidFill>
              </a:rPr>
              <a:t>other</a:t>
            </a:r>
            <a:r>
              <a:rPr lang="en" sz="2000">
                <a:solidFill>
                  <a:srgbClr val="454545"/>
                </a:solidFill>
              </a:rPr>
              <a:t> digital government services. </a:t>
            </a:r>
            <a:endParaRPr sz="2000"/>
          </a:p>
        </p:txBody>
      </p:sp>
      <p:pic>
        <p:nvPicPr>
          <p:cNvPr id="573" name="Google Shape;573;p71"/>
          <p:cNvPicPr preferRelativeResize="0"/>
          <p:nvPr/>
        </p:nvPicPr>
        <p:blipFill rotWithShape="1">
          <a:blip r:embed="rId3">
            <a:alphaModFix/>
          </a:blip>
          <a:srcRect b="31134" l="0" r="34849" t="0"/>
          <a:stretch/>
        </p:blipFill>
        <p:spPr>
          <a:xfrm>
            <a:off x="6164125" y="1914975"/>
            <a:ext cx="2979875" cy="32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2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Opportunities for helpful feature additions</a:t>
            </a:r>
            <a:endParaRPr sz="2800"/>
          </a:p>
        </p:txBody>
      </p:sp>
      <p:sp>
        <p:nvSpPr>
          <p:cNvPr id="580" name="Google Shape;580;p72"/>
          <p:cNvSpPr txBox="1"/>
          <p:nvPr>
            <p:ph idx="1" type="subTitle"/>
          </p:nvPr>
        </p:nvSpPr>
        <p:spPr>
          <a:xfrm>
            <a:off x="689251" y="1836550"/>
            <a:ext cx="77655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Educational banner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Email as account identifier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2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4/ Results</a:t>
            </a:r>
            <a:endParaRPr sz="1800"/>
          </a:p>
        </p:txBody>
      </p:sp>
      <p:sp>
        <p:nvSpPr>
          <p:cNvPr id="582" name="Google Shape;58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3"/>
          <p:cNvSpPr txBox="1"/>
          <p:nvPr>
            <p:ph type="ctrTitle"/>
          </p:nvPr>
        </p:nvSpPr>
        <p:spPr>
          <a:xfrm>
            <a:off x="451050" y="1012775"/>
            <a:ext cx="83022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Seeing email immediately allows people to understand they are in their account. This is a convention that people were expecting.</a:t>
            </a:r>
            <a:endParaRPr sz="2800"/>
          </a:p>
        </p:txBody>
      </p:sp>
      <p:sp>
        <p:nvSpPr>
          <p:cNvPr id="588" name="Google Shape;588;p73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Email as an account identifier</a:t>
            </a:r>
            <a:endParaRPr sz="1800"/>
          </a:p>
        </p:txBody>
      </p:sp>
      <p:sp>
        <p:nvSpPr>
          <p:cNvPr id="589" name="Google Shape;58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Google Shape;595;p74"/>
          <p:cNvSpPr txBox="1"/>
          <p:nvPr>
            <p:ph type="ctrTitle"/>
          </p:nvPr>
        </p:nvSpPr>
        <p:spPr>
          <a:xfrm>
            <a:off x="1054525" y="1244975"/>
            <a:ext cx="68940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If I see a sign out to see, like “Hi Betsy” or name signifier of some sort, (its an indication of) what am I signing </a:t>
            </a:r>
            <a:br>
              <a:rPr lang="en" sz="2200"/>
            </a:br>
            <a:r>
              <a:rPr lang="en" sz="2200"/>
              <a:t>out of.</a:t>
            </a:r>
            <a:endParaRPr sz="2200"/>
          </a:p>
        </p:txBody>
      </p:sp>
      <p:sp>
        <p:nvSpPr>
          <p:cNvPr id="596" name="Google Shape;596;p74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7" name="Google Shape;59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ctrTitle"/>
          </p:nvPr>
        </p:nvSpPr>
        <p:spPr>
          <a:xfrm>
            <a:off x="451050" y="744575"/>
            <a:ext cx="82419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Improving the Information Architecture</a:t>
            </a:r>
            <a:endParaRPr sz="2800"/>
          </a:p>
        </p:txBody>
      </p:sp>
      <p:sp>
        <p:nvSpPr>
          <p:cNvPr id="603" name="Google Shape;603;p75"/>
          <p:cNvSpPr txBox="1"/>
          <p:nvPr>
            <p:ph idx="1" type="subTitle"/>
          </p:nvPr>
        </p:nvSpPr>
        <p:spPr>
          <a:xfrm>
            <a:off x="689250" y="1836550"/>
            <a:ext cx="70800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Location of Phone information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616A"/>
              </a:buClr>
              <a:buSzPts val="2400"/>
              <a:buAutoNum type="arabicPeriod"/>
            </a:pPr>
            <a:r>
              <a:rPr lang="en"/>
              <a:t>Confusion with “Applications” </a:t>
            </a:r>
            <a:r>
              <a:rPr lang="en"/>
              <a:t>section title</a:t>
            </a:r>
            <a:endParaRPr>
              <a:solidFill>
                <a:srgbClr val="5B616A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Deleting account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5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4/ Results</a:t>
            </a:r>
            <a:endParaRPr sz="1800"/>
          </a:p>
        </p:txBody>
      </p:sp>
      <p:sp>
        <p:nvSpPr>
          <p:cNvPr id="605" name="Google Shape;60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>
            <p:ph type="ctrTitle"/>
          </p:nvPr>
        </p:nvSpPr>
        <p:spPr>
          <a:xfrm>
            <a:off x="451050" y="1012775"/>
            <a:ext cx="83022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Most people expected the Account profile to have phone number information instead of on the Authentication Page.</a:t>
            </a:r>
            <a:endParaRPr sz="2800"/>
          </a:p>
        </p:txBody>
      </p:sp>
      <p:sp>
        <p:nvSpPr>
          <p:cNvPr id="611" name="Google Shape;611;p76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Location of Phone information</a:t>
            </a:r>
            <a:endParaRPr sz="1800"/>
          </a:p>
        </p:txBody>
      </p:sp>
      <p:sp>
        <p:nvSpPr>
          <p:cNvPr id="612" name="Google Shape;61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p77"/>
          <p:cNvSpPr txBox="1"/>
          <p:nvPr>
            <p:ph type="ctrTitle"/>
          </p:nvPr>
        </p:nvSpPr>
        <p:spPr>
          <a:xfrm>
            <a:off x="1054525" y="1244975"/>
            <a:ext cx="70044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 feel like I'd want to see my phone numbers </a:t>
            </a:r>
            <a:br>
              <a:rPr lang="en" sz="2200"/>
            </a:br>
            <a:r>
              <a:rPr lang="en" sz="2200"/>
              <a:t>as part of my profile.</a:t>
            </a:r>
            <a:endParaRPr sz="2200"/>
          </a:p>
        </p:txBody>
      </p:sp>
      <p:sp>
        <p:nvSpPr>
          <p:cNvPr id="619" name="Google Shape;619;p77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/>
          <p:nvPr>
            <p:ph type="ctrTitle"/>
          </p:nvPr>
        </p:nvSpPr>
        <p:spPr>
          <a:xfrm>
            <a:off x="451050" y="1012775"/>
            <a:ext cx="83022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58% of Participants were confused about what “Benefits &amp; Services” or “Applications” meant. </a:t>
            </a:r>
            <a:endParaRPr sz="2800"/>
          </a:p>
        </p:txBody>
      </p:sp>
      <p:sp>
        <p:nvSpPr>
          <p:cNvPr id="626" name="Google Shape;626;p78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Confusion with “Applications” section title</a:t>
            </a:r>
            <a:endParaRPr sz="1800"/>
          </a:p>
        </p:txBody>
      </p:sp>
      <p:sp>
        <p:nvSpPr>
          <p:cNvPr id="627" name="Google Shape;62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3" name="Google Shape;633;p79"/>
          <p:cNvSpPr txBox="1"/>
          <p:nvPr>
            <p:ph type="ctrTitle"/>
          </p:nvPr>
        </p:nvSpPr>
        <p:spPr>
          <a:xfrm>
            <a:off x="1054525" y="1244975"/>
            <a:ext cx="70044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[Benefits and services] just seems to be a weird way to word it when it's just listing when you access a website.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Did not understand what [Benefits &amp; Services] really meant. Connected Accounts might be better.</a:t>
            </a:r>
            <a:endParaRPr sz="2200"/>
          </a:p>
        </p:txBody>
      </p:sp>
      <p:sp>
        <p:nvSpPr>
          <p:cNvPr id="634" name="Google Shape;634;p79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1" name="Google Shape;641;p80"/>
          <p:cNvSpPr txBox="1"/>
          <p:nvPr>
            <p:ph type="ctrTitle"/>
          </p:nvPr>
        </p:nvSpPr>
        <p:spPr>
          <a:xfrm>
            <a:off x="1054525" y="1244975"/>
            <a:ext cx="70044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[One person equated their Login profile with their  USAJOBS profile and that “application” was a job application.] [Clicking] ‘Revoke Consent’ would withdraw my (job) application from consideration.</a:t>
            </a:r>
            <a:endParaRPr sz="2200"/>
          </a:p>
        </p:txBody>
      </p:sp>
      <p:sp>
        <p:nvSpPr>
          <p:cNvPr id="642" name="Google Shape;642;p80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study</a:t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464600" y="1737675"/>
            <a:ext cx="52812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545"/>
                </a:solidFill>
              </a:rPr>
              <a:t>To help </a:t>
            </a:r>
            <a:r>
              <a:rPr b="1" lang="en" sz="2000" u="sng">
                <a:solidFill>
                  <a:srgbClr val="454545"/>
                </a:solidFill>
              </a:rPr>
              <a:t>End Users</a:t>
            </a:r>
            <a:r>
              <a:rPr lang="en" sz="2000">
                <a:solidFill>
                  <a:srgbClr val="454545"/>
                </a:solidFill>
              </a:rPr>
              <a:t> quickly update</a:t>
            </a:r>
            <a:r>
              <a:rPr lang="en" sz="2000">
                <a:solidFill>
                  <a:srgbClr val="454545"/>
                </a:solidFill>
              </a:rPr>
              <a:t> authentication methods and account </a:t>
            </a:r>
            <a:r>
              <a:rPr lang="en" sz="2000">
                <a:solidFill>
                  <a:srgbClr val="454545"/>
                </a:solidFill>
              </a:rPr>
              <a:t>i</a:t>
            </a:r>
            <a:r>
              <a:rPr lang="en" sz="2000">
                <a:solidFill>
                  <a:srgbClr val="454545"/>
                </a:solidFill>
              </a:rPr>
              <a:t>nformation on their login.gov account. </a:t>
            </a:r>
            <a:endParaRPr sz="2000"/>
          </a:p>
        </p:txBody>
      </p:sp>
      <p:sp>
        <p:nvSpPr>
          <p:cNvPr id="362" name="Google Shape;36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31134" l="0" r="34849" t="0"/>
          <a:stretch/>
        </p:blipFill>
        <p:spPr>
          <a:xfrm>
            <a:off x="6164125" y="1914975"/>
            <a:ext cx="2979875" cy="3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1"/>
          <p:cNvSpPr txBox="1"/>
          <p:nvPr>
            <p:ph type="ctrTitle"/>
          </p:nvPr>
        </p:nvSpPr>
        <p:spPr>
          <a:xfrm>
            <a:off x="451050" y="1012775"/>
            <a:ext cx="83022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33% of Participants </a:t>
            </a:r>
            <a:r>
              <a:rPr lang="en" sz="2800"/>
              <a:t>found it uncomfortable that “Delete Account” was on main pages of designs. </a:t>
            </a:r>
            <a:endParaRPr sz="2800"/>
          </a:p>
        </p:txBody>
      </p:sp>
      <p:sp>
        <p:nvSpPr>
          <p:cNvPr id="649" name="Google Shape;649;p81"/>
          <p:cNvSpPr txBox="1"/>
          <p:nvPr>
            <p:ph type="ctrTitle"/>
          </p:nvPr>
        </p:nvSpPr>
        <p:spPr>
          <a:xfrm>
            <a:off x="451050" y="209950"/>
            <a:ext cx="8241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Deleting account</a:t>
            </a:r>
            <a:endParaRPr sz="1800"/>
          </a:p>
        </p:txBody>
      </p: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30275" y="69292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82"/>
          <p:cNvSpPr txBox="1"/>
          <p:nvPr>
            <p:ph type="ctrTitle"/>
          </p:nvPr>
        </p:nvSpPr>
        <p:spPr>
          <a:xfrm>
            <a:off x="1054525" y="1244975"/>
            <a:ext cx="70044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 can also delete the entire account, although I'm not sure I would have this here. That seems a little risky. If somebody is having computer problems. I think I would hide this over on the side and just keep it here.</a:t>
            </a:r>
            <a:endParaRPr sz="2200"/>
          </a:p>
        </p:txBody>
      </p:sp>
      <p:sp>
        <p:nvSpPr>
          <p:cNvPr id="657" name="Google Shape;657;p82"/>
          <p:cNvSpPr txBox="1"/>
          <p:nvPr>
            <p:ph type="ctrTitle"/>
          </p:nvPr>
        </p:nvSpPr>
        <p:spPr>
          <a:xfrm>
            <a:off x="7948525" y="2895775"/>
            <a:ext cx="865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CEDCED"/>
                </a:solidFill>
              </a:rPr>
              <a:t>”</a:t>
            </a:r>
            <a:endParaRPr b="1" sz="9600">
              <a:solidFill>
                <a:srgbClr val="CEDCE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ctrTitle"/>
          </p:nvPr>
        </p:nvSpPr>
        <p:spPr>
          <a:xfrm>
            <a:off x="1054525" y="1244975"/>
            <a:ext cx="68940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Each design had an obvious place to delete your account, which this user found weird.</a:t>
            </a:r>
            <a:endParaRPr sz="2200"/>
          </a:p>
        </p:txBody>
      </p:sp>
      <p:sp>
        <p:nvSpPr>
          <p:cNvPr id="664" name="Google Shape;66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69" name="Google Shape;369;p46"/>
          <p:cNvSpPr txBox="1"/>
          <p:nvPr>
            <p:ph idx="1" type="body"/>
          </p:nvPr>
        </p:nvSpPr>
        <p:spPr>
          <a:xfrm>
            <a:off x="464400" y="1436475"/>
            <a:ext cx="50961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AutoNum type="arabicPeriod"/>
            </a:pPr>
            <a:r>
              <a:rPr lang="en" sz="1600">
                <a:solidFill>
                  <a:srgbClr val="454545"/>
                </a:solidFill>
              </a:rPr>
              <a:t>Can </a:t>
            </a:r>
            <a:r>
              <a:rPr b="1" lang="en" sz="1600" u="sng">
                <a:solidFill>
                  <a:srgbClr val="454545"/>
                </a:solidFill>
              </a:rPr>
              <a:t>End Users</a:t>
            </a:r>
            <a:r>
              <a:rPr lang="en" sz="1600">
                <a:solidFill>
                  <a:srgbClr val="454545"/>
                </a:solidFill>
              </a:rPr>
              <a:t> understand what they can do from the login.gov Account page? </a:t>
            </a:r>
            <a:endParaRPr sz="1600">
              <a:solidFill>
                <a:srgbClr val="454545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54545"/>
              </a:buClr>
              <a:buSzPts val="1600"/>
              <a:buAutoNum type="arabicPeriod"/>
            </a:pPr>
            <a:r>
              <a:rPr lang="en" sz="1600">
                <a:solidFill>
                  <a:srgbClr val="454545"/>
                </a:solidFill>
              </a:rPr>
              <a:t>Can </a:t>
            </a:r>
            <a:r>
              <a:rPr b="1" lang="en" sz="1600" u="sng">
                <a:solidFill>
                  <a:srgbClr val="454545"/>
                </a:solidFill>
              </a:rPr>
              <a:t>End Users</a:t>
            </a:r>
            <a:r>
              <a:rPr lang="en" sz="1600">
                <a:solidFill>
                  <a:srgbClr val="454545"/>
                </a:solidFill>
              </a:rPr>
              <a:t> easily navigate the page?</a:t>
            </a:r>
            <a:endParaRPr sz="1600">
              <a:solidFill>
                <a:srgbClr val="454545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54545"/>
              </a:buClr>
              <a:buSzPts val="1600"/>
              <a:buAutoNum type="arabicPeriod"/>
            </a:pPr>
            <a:r>
              <a:rPr lang="en" sz="1600">
                <a:solidFill>
                  <a:srgbClr val="454545"/>
                </a:solidFill>
              </a:rPr>
              <a:t> Can </a:t>
            </a:r>
            <a:r>
              <a:rPr b="1" lang="en" sz="1600" u="sng">
                <a:solidFill>
                  <a:srgbClr val="454545"/>
                </a:solidFill>
              </a:rPr>
              <a:t>End Users</a:t>
            </a:r>
            <a:r>
              <a:rPr lang="en" sz="1600">
                <a:solidFill>
                  <a:srgbClr val="454545"/>
                </a:solidFill>
              </a:rPr>
              <a:t> </a:t>
            </a:r>
            <a:r>
              <a:rPr lang="en" sz="1600">
                <a:solidFill>
                  <a:srgbClr val="454545"/>
                </a:solidFill>
              </a:rPr>
              <a:t>easily find how to update their information?</a:t>
            </a:r>
            <a:endParaRPr>
              <a:solidFill>
                <a:srgbClr val="454545"/>
              </a:solidFill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b="31134" l="0" r="34849" t="0"/>
          <a:stretch/>
        </p:blipFill>
        <p:spPr>
          <a:xfrm>
            <a:off x="6164125" y="1914975"/>
            <a:ext cx="2979875" cy="32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ctrTitle"/>
          </p:nvPr>
        </p:nvSpPr>
        <p:spPr>
          <a:xfrm>
            <a:off x="451050" y="0"/>
            <a:ext cx="82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/ Method</a:t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0" y="0"/>
            <a:ext cx="121500" cy="5143500"/>
          </a:xfrm>
          <a:prstGeom prst="rect">
            <a:avLst/>
          </a:prstGeom>
          <a:solidFill>
            <a:srgbClr val="112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oderated usability testing</a:t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464600" y="1737675"/>
            <a:ext cx="5837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545"/>
                </a:solidFill>
              </a:rPr>
              <a:t>We used </a:t>
            </a:r>
            <a:r>
              <a:rPr lang="en" sz="2000" u="sng">
                <a:solidFill>
                  <a:srgbClr val="454545"/>
                </a:solidFill>
              </a:rPr>
              <a:t>Moderated</a:t>
            </a:r>
            <a:r>
              <a:rPr lang="en" sz="2000">
                <a:solidFill>
                  <a:srgbClr val="454545"/>
                </a:solidFill>
              </a:rPr>
              <a:t> usability testing to gain a deeper understanding of what impressions </a:t>
            </a:r>
            <a:br>
              <a:rPr lang="en" sz="2000">
                <a:solidFill>
                  <a:srgbClr val="454545"/>
                </a:solidFill>
              </a:rPr>
            </a:br>
            <a:r>
              <a:rPr b="1" lang="en" sz="2000" u="sng">
                <a:solidFill>
                  <a:srgbClr val="454545"/>
                </a:solidFill>
              </a:rPr>
              <a:t>End Users</a:t>
            </a:r>
            <a:r>
              <a:rPr lang="en" sz="2000">
                <a:solidFill>
                  <a:srgbClr val="454545"/>
                </a:solidFill>
              </a:rPr>
              <a:t> have when navigating through login.gov.  We talk to them </a:t>
            </a:r>
            <a:r>
              <a:rPr lang="en" sz="2000" u="sng">
                <a:solidFill>
                  <a:srgbClr val="454545"/>
                </a:solidFill>
              </a:rPr>
              <a:t>over videochat</a:t>
            </a:r>
            <a:r>
              <a:rPr lang="en" sz="2000">
                <a:solidFill>
                  <a:srgbClr val="454545"/>
                </a:solidFill>
              </a:rPr>
              <a:t> and watch as they use the site. </a:t>
            </a:r>
            <a:endParaRPr sz="2000"/>
          </a:p>
        </p:txBody>
      </p:sp>
      <p:sp>
        <p:nvSpPr>
          <p:cNvPr id="385" name="Google Shape;3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 rotWithShape="1">
          <a:blip r:embed="rId3">
            <a:alphaModFix/>
          </a:blip>
          <a:srcRect b="31134" l="0" r="34849" t="0"/>
          <a:stretch/>
        </p:blipFill>
        <p:spPr>
          <a:xfrm>
            <a:off x="6164125" y="1914975"/>
            <a:ext cx="2979875" cy="3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Unmoderated usability testing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464600" y="1737675"/>
            <a:ext cx="5837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545"/>
                </a:solidFill>
              </a:rPr>
              <a:t>We used </a:t>
            </a:r>
            <a:r>
              <a:rPr lang="en" sz="2000" u="sng">
                <a:solidFill>
                  <a:srgbClr val="454545"/>
                </a:solidFill>
              </a:rPr>
              <a:t>Unmoderated</a:t>
            </a:r>
            <a:r>
              <a:rPr lang="en" sz="2000">
                <a:solidFill>
                  <a:srgbClr val="454545"/>
                </a:solidFill>
              </a:rPr>
              <a:t> usability testing to gain a deeper understanding of what impressions </a:t>
            </a:r>
            <a:br>
              <a:rPr lang="en" sz="2000">
                <a:solidFill>
                  <a:srgbClr val="454545"/>
                </a:solidFill>
              </a:rPr>
            </a:br>
            <a:r>
              <a:rPr b="1" lang="en" sz="2000" u="sng">
                <a:solidFill>
                  <a:srgbClr val="454545"/>
                </a:solidFill>
              </a:rPr>
              <a:t>End Users</a:t>
            </a:r>
            <a:r>
              <a:rPr lang="en" sz="2000">
                <a:solidFill>
                  <a:srgbClr val="454545"/>
                </a:solidFill>
              </a:rPr>
              <a:t> have when navigating through login.gov </a:t>
            </a:r>
            <a:r>
              <a:rPr lang="en" sz="2000" u="sng">
                <a:solidFill>
                  <a:srgbClr val="454545"/>
                </a:solidFill>
              </a:rPr>
              <a:t>on their own</a:t>
            </a:r>
            <a:r>
              <a:rPr lang="en" sz="2000">
                <a:solidFill>
                  <a:srgbClr val="454545"/>
                </a:solidFill>
              </a:rPr>
              <a:t> </a:t>
            </a:r>
            <a:r>
              <a:rPr lang="en" sz="2000">
                <a:solidFill>
                  <a:srgbClr val="454545"/>
                </a:solidFill>
              </a:rPr>
              <a:t>while </a:t>
            </a:r>
            <a:r>
              <a:rPr lang="en" sz="2000">
                <a:solidFill>
                  <a:srgbClr val="454545"/>
                </a:solidFill>
              </a:rPr>
              <a:t>responding to questions and </a:t>
            </a:r>
            <a:r>
              <a:rPr lang="en" sz="2000">
                <a:solidFill>
                  <a:srgbClr val="454545"/>
                </a:solidFill>
              </a:rPr>
              <a:t>reading a series of prompts.</a:t>
            </a:r>
            <a:endParaRPr sz="2000"/>
          </a:p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31134" l="0" r="34849" t="0"/>
          <a:stretch/>
        </p:blipFill>
        <p:spPr>
          <a:xfrm>
            <a:off x="6164125" y="1914975"/>
            <a:ext cx="2979875" cy="3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464600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criteria</a:t>
            </a:r>
            <a:endParaRPr/>
          </a:p>
        </p:txBody>
      </p:sp>
      <p:sp>
        <p:nvSpPr>
          <p:cNvPr id="400" name="Google Shape;400;p50"/>
          <p:cNvSpPr txBox="1"/>
          <p:nvPr>
            <p:ph idx="1" type="body"/>
          </p:nvPr>
        </p:nvSpPr>
        <p:spPr>
          <a:xfrm>
            <a:off x="464600" y="1372150"/>
            <a:ext cx="55275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●"/>
            </a:pPr>
            <a:r>
              <a:rPr lang="en" sz="1600">
                <a:solidFill>
                  <a:srgbClr val="454545"/>
                </a:solidFill>
              </a:rPr>
              <a:t>12 participants.</a:t>
            </a:r>
            <a:endParaRPr sz="1600">
              <a:solidFill>
                <a:srgbClr val="454545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○"/>
            </a:pPr>
            <a:r>
              <a:rPr lang="en" sz="1600">
                <a:solidFill>
                  <a:srgbClr val="454545"/>
                </a:solidFill>
              </a:rPr>
              <a:t>5 female participants, 7 male participants.</a:t>
            </a:r>
            <a:endParaRPr sz="1600">
              <a:solidFill>
                <a:srgbClr val="454545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○"/>
            </a:pPr>
            <a:r>
              <a:rPr lang="en" sz="1600">
                <a:solidFill>
                  <a:srgbClr val="454545"/>
                </a:solidFill>
              </a:rPr>
              <a:t>9 unmoderated</a:t>
            </a:r>
            <a:r>
              <a:rPr lang="en" sz="1600">
                <a:solidFill>
                  <a:srgbClr val="454545"/>
                </a:solidFill>
              </a:rPr>
              <a:t> (people </a:t>
            </a:r>
            <a:r>
              <a:rPr lang="en" sz="1600" u="sng">
                <a:solidFill>
                  <a:srgbClr val="454545"/>
                </a:solidFill>
              </a:rPr>
              <a:t>without</a:t>
            </a:r>
            <a:r>
              <a:rPr lang="en" sz="1600">
                <a:solidFill>
                  <a:srgbClr val="454545"/>
                </a:solidFill>
              </a:rPr>
              <a:t> a login.gov account.)</a:t>
            </a:r>
            <a:endParaRPr sz="1600">
              <a:solidFill>
                <a:srgbClr val="454545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○"/>
            </a:pPr>
            <a:r>
              <a:rPr lang="en" sz="1600">
                <a:solidFill>
                  <a:srgbClr val="454545"/>
                </a:solidFill>
              </a:rPr>
              <a:t>3 moderated sessions (people</a:t>
            </a:r>
            <a:r>
              <a:rPr lang="en" sz="1600">
                <a:solidFill>
                  <a:srgbClr val="454545"/>
                </a:solidFill>
              </a:rPr>
              <a:t> </a:t>
            </a:r>
            <a:r>
              <a:rPr lang="en" sz="1600" u="sng">
                <a:solidFill>
                  <a:srgbClr val="454545"/>
                </a:solidFill>
              </a:rPr>
              <a:t>with</a:t>
            </a:r>
            <a:r>
              <a:rPr lang="en" sz="1600">
                <a:solidFill>
                  <a:srgbClr val="454545"/>
                </a:solidFill>
              </a:rPr>
              <a:t> a login.gov account.)</a:t>
            </a:r>
            <a:endParaRPr sz="1600">
              <a:solidFill>
                <a:srgbClr val="454545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○"/>
            </a:pPr>
            <a:r>
              <a:rPr lang="en" sz="1600">
                <a:solidFill>
                  <a:srgbClr val="454545"/>
                </a:solidFill>
              </a:rPr>
              <a:t>A range of income and ages</a:t>
            </a:r>
            <a:endParaRPr sz="1600">
              <a:solidFill>
                <a:srgbClr val="454545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●"/>
            </a:pPr>
            <a:r>
              <a:rPr lang="en" sz="1600">
                <a:solidFill>
                  <a:srgbClr val="454545"/>
                </a:solidFill>
              </a:rPr>
              <a:t>Average web users on a desktop device.</a:t>
            </a:r>
            <a:endParaRPr sz="1600">
              <a:solidFill>
                <a:srgbClr val="454545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600"/>
              <a:buChar char="●"/>
            </a:pPr>
            <a:r>
              <a:rPr lang="en" sz="1600">
                <a:solidFill>
                  <a:srgbClr val="454545"/>
                </a:solidFill>
              </a:rPr>
              <a:t>Located in the United States.</a:t>
            </a:r>
            <a:endParaRPr sz="1600">
              <a:solidFill>
                <a:srgbClr val="454545"/>
              </a:solidFill>
            </a:endParaRPr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00" y="1520663"/>
            <a:ext cx="1666175" cy="21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gin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